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2420888"/>
            <a:ext cx="3402712" cy="1702160"/>
          </a:xfrm>
        </p:spPr>
        <p:txBody>
          <a:bodyPr anchor="ctr">
            <a:normAutofit/>
          </a:bodyPr>
          <a:lstStyle/>
          <a:p>
            <a:pPr algn="ctr"/>
            <a:r>
              <a:rPr lang="ru-RU" sz="2800" b="1" dirty="0" smtClean="0"/>
              <a:t>Закон о наставничестве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793935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89654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Статья 8. Права наставника</a:t>
            </a:r>
          </a:p>
          <a:p>
            <a:pPr marL="68580" indent="0">
              <a:buNone/>
            </a:pPr>
            <a:r>
              <a:rPr lang="ru-RU" dirty="0"/>
              <a:t> </a:t>
            </a:r>
          </a:p>
          <a:p>
            <a:pPr marL="68580" indent="0">
              <a:buNone/>
            </a:pPr>
            <a:r>
              <a:rPr lang="ru-RU" dirty="0"/>
              <a:t>Наставник имеет право: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1) посещать </a:t>
            </a:r>
            <a:r>
              <a:rPr lang="ru-RU" dirty="0" smtClean="0"/>
              <a:t>по </a:t>
            </a:r>
            <a:r>
              <a:rPr lang="ru-RU" dirty="0"/>
              <a:t>месту учебы или работы</a:t>
            </a:r>
            <a:r>
              <a:rPr lang="ru-RU" dirty="0" smtClean="0"/>
              <a:t>, а с </a:t>
            </a:r>
            <a:r>
              <a:rPr lang="ru-RU" dirty="0"/>
              <a:t>согласия родителей </a:t>
            </a:r>
            <a:r>
              <a:rPr lang="ru-RU" dirty="0" smtClean="0"/>
              <a:t>(законных представителей) также </a:t>
            </a:r>
            <a:r>
              <a:rPr lang="ru-RU" dirty="0"/>
              <a:t>по месту его </a:t>
            </a:r>
            <a:r>
              <a:rPr lang="ru-RU" dirty="0" smtClean="0"/>
              <a:t>жительства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2) запрашивать у органов </a:t>
            </a:r>
            <a:r>
              <a:rPr lang="ru-RU" dirty="0" smtClean="0"/>
              <a:t>профилактики информацию </a:t>
            </a:r>
            <a:r>
              <a:rPr lang="ru-RU" dirty="0"/>
              <a:t>о несовершеннолетнем и его родителях </a:t>
            </a:r>
            <a:r>
              <a:rPr lang="ru-RU" dirty="0" smtClean="0"/>
              <a:t>(законных </a:t>
            </a:r>
            <a:r>
              <a:rPr lang="ru-RU" dirty="0" smtClean="0"/>
              <a:t>представителях)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3) обращаться в органы </a:t>
            </a:r>
            <a:r>
              <a:rPr lang="ru-RU" dirty="0" smtClean="0"/>
              <a:t>профилактики за </a:t>
            </a:r>
            <a:r>
              <a:rPr lang="ru-RU" dirty="0"/>
              <a:t>консультацией и необходимой помощью (содействием</a:t>
            </a:r>
            <a:r>
              <a:rPr lang="ru-RU" dirty="0" smtClean="0"/>
              <a:t>)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4) участвовать совместно </a:t>
            </a:r>
            <a:r>
              <a:rPr lang="ru-RU" dirty="0" smtClean="0"/>
              <a:t>с органами в </a:t>
            </a:r>
            <a:r>
              <a:rPr lang="ru-RU" dirty="0"/>
              <a:t>реализации индивидуального плана профилактической </a:t>
            </a:r>
            <a:r>
              <a:rPr lang="ru-RU" dirty="0" smtClean="0"/>
              <a:t>работы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5) организовывать </a:t>
            </a:r>
            <a:r>
              <a:rPr lang="ru-RU" dirty="0" smtClean="0"/>
              <a:t>совместный досуг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6) вносить на обсуждение </a:t>
            </a:r>
            <a:r>
              <a:rPr lang="ru-RU" dirty="0" smtClean="0"/>
              <a:t>комиссии </a:t>
            </a:r>
            <a:r>
              <a:rPr lang="ru-RU" dirty="0"/>
              <a:t>вопрос о неисполнении </a:t>
            </a:r>
            <a:r>
              <a:rPr lang="ru-RU" dirty="0" smtClean="0"/>
              <a:t>родителями (законными представителями) обязанностей </a:t>
            </a:r>
            <a:r>
              <a:rPr lang="ru-RU" dirty="0"/>
              <a:t>по содержанию, воспитанию, </a:t>
            </a:r>
            <a:r>
              <a:rPr lang="ru-RU" dirty="0" smtClean="0"/>
              <a:t>обучению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7) участвовать </a:t>
            </a:r>
            <a:r>
              <a:rPr lang="ru-RU" dirty="0" smtClean="0"/>
              <a:t>(</a:t>
            </a:r>
            <a:r>
              <a:rPr lang="ru-RU" b="1" dirty="0" smtClean="0"/>
              <a:t>с </a:t>
            </a:r>
            <a:r>
              <a:rPr lang="ru-RU" b="1" dirty="0"/>
              <a:t>согласия одного из </a:t>
            </a:r>
            <a:r>
              <a:rPr lang="ru-RU" b="1" dirty="0" smtClean="0"/>
              <a:t>родителей</a:t>
            </a:r>
            <a:r>
              <a:rPr lang="ru-RU" dirty="0" smtClean="0"/>
              <a:t>) в </a:t>
            </a:r>
            <a:r>
              <a:rPr lang="ru-RU" dirty="0"/>
              <a:t>работе </a:t>
            </a:r>
            <a:r>
              <a:rPr lang="ru-RU" dirty="0" smtClean="0"/>
              <a:t>комиссии </a:t>
            </a:r>
            <a:r>
              <a:rPr lang="ru-RU" dirty="0"/>
              <a:t>при рассмотрении вопросов, затрагивающих права </a:t>
            </a:r>
            <a:r>
              <a:rPr lang="ru-RU" dirty="0" smtClean="0"/>
              <a:t>несовершеннолетнего</a:t>
            </a: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8092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3573990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0405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1400" b="1" dirty="0"/>
              <a:t>Статья 9. Прекращение деятельности </a:t>
            </a:r>
            <a:r>
              <a:rPr lang="ru-RU" sz="1400" b="1" dirty="0" smtClean="0"/>
              <a:t>наставника</a:t>
            </a:r>
          </a:p>
          <a:p>
            <a:pPr>
              <a:spcBef>
                <a:spcPts val="0"/>
              </a:spcBef>
            </a:pPr>
            <a:endParaRPr lang="ru-RU" sz="1400" b="1" dirty="0"/>
          </a:p>
          <a:p>
            <a:pPr marL="68580" indent="0">
              <a:spcBef>
                <a:spcPts val="0"/>
              </a:spcBef>
              <a:buNone/>
            </a:pPr>
            <a:r>
              <a:rPr lang="ru-RU" sz="1400" dirty="0" smtClean="0"/>
              <a:t>1</a:t>
            </a:r>
            <a:r>
              <a:rPr lang="ru-RU" sz="1400" dirty="0"/>
              <a:t>. Деятельность наставника прекращается в случаях: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1) достижения несовершеннолетним 18-летнего </a:t>
            </a:r>
            <a:r>
              <a:rPr lang="ru-RU" sz="1400" dirty="0" smtClean="0"/>
              <a:t>возраста</a:t>
            </a:r>
            <a:endParaRPr lang="ru-RU" sz="14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2) истечения срока, на который было установлено </a:t>
            </a:r>
            <a:r>
              <a:rPr lang="ru-RU" sz="1400" dirty="0" smtClean="0"/>
              <a:t>наставничество</a:t>
            </a:r>
            <a:endParaRPr lang="ru-RU" sz="1400" dirty="0"/>
          </a:p>
          <a:p>
            <a:pPr marL="68580" indent="0">
              <a:spcBef>
                <a:spcPts val="0"/>
              </a:spcBef>
              <a:buNone/>
            </a:pPr>
            <a:r>
              <a:rPr lang="ru-RU" sz="1400" dirty="0"/>
              <a:t>2. Деятельность наставника </a:t>
            </a:r>
            <a:r>
              <a:rPr lang="ru-RU" sz="1400" b="1" dirty="0"/>
              <a:t>прекращается досрочно </a:t>
            </a:r>
            <a:r>
              <a:rPr lang="ru-RU" sz="1400" dirty="0"/>
              <a:t>в случаях: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1) письменного заявления одного из родителей </a:t>
            </a:r>
            <a:r>
              <a:rPr lang="ru-RU" sz="1400" dirty="0" smtClean="0"/>
              <a:t>(законного представителя)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 smtClean="0"/>
              <a:t>2</a:t>
            </a:r>
            <a:r>
              <a:rPr lang="ru-RU" sz="1400" dirty="0"/>
              <a:t>) письменного заявления </a:t>
            </a:r>
            <a:r>
              <a:rPr lang="ru-RU" sz="1400" dirty="0" smtClean="0"/>
              <a:t>об </a:t>
            </a:r>
            <a:r>
              <a:rPr lang="ru-RU" sz="1400" dirty="0"/>
              <a:t>освобождении от исполнения обязанностей </a:t>
            </a:r>
            <a:r>
              <a:rPr lang="ru-RU" sz="1400" dirty="0" smtClean="0"/>
              <a:t>наставника</a:t>
            </a:r>
            <a:endParaRPr lang="ru-RU" sz="14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3) смерти наставника или смерти </a:t>
            </a:r>
            <a:r>
              <a:rPr lang="ru-RU" sz="1400" dirty="0" smtClean="0"/>
              <a:t>несовершеннолетнего</a:t>
            </a:r>
            <a:endParaRPr lang="ru-RU" sz="14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4) признания наставника </a:t>
            </a:r>
            <a:r>
              <a:rPr lang="ru-RU" sz="1400" dirty="0" smtClean="0"/>
              <a:t>безвестно </a:t>
            </a:r>
            <a:r>
              <a:rPr lang="ru-RU" sz="1400" dirty="0"/>
              <a:t>отсутствующим или </a:t>
            </a:r>
            <a:r>
              <a:rPr lang="ru-RU" sz="1400" dirty="0" smtClean="0"/>
              <a:t>умершим (по суду)</a:t>
            </a:r>
            <a:endParaRPr lang="ru-RU" sz="1400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/>
              <a:t>5) наступления одного из обстоятельств, указанных в части 3 статьи 4 </a:t>
            </a:r>
            <a:endParaRPr lang="ru-RU" sz="14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 smtClean="0"/>
              <a:t>6</a:t>
            </a:r>
            <a:r>
              <a:rPr lang="ru-RU" sz="1400" dirty="0"/>
              <a:t>) неисполнения или ненадлежащего исполнения наставником своих </a:t>
            </a:r>
            <a:r>
              <a:rPr lang="ru-RU" sz="1400" dirty="0" smtClean="0"/>
              <a:t>обязанностей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sz="1400" dirty="0" smtClean="0"/>
              <a:t>7</a:t>
            </a:r>
            <a:r>
              <a:rPr lang="ru-RU" sz="1400" dirty="0"/>
              <a:t>) выезда наставника или </a:t>
            </a:r>
            <a:r>
              <a:rPr lang="ru-RU" sz="1400" dirty="0" smtClean="0"/>
              <a:t>несовершеннолетнего</a:t>
            </a:r>
            <a:r>
              <a:rPr lang="ru-RU" sz="1400" dirty="0"/>
              <a:t>, </a:t>
            </a:r>
            <a:r>
              <a:rPr lang="ru-RU" sz="1400" dirty="0" smtClean="0"/>
              <a:t>на </a:t>
            </a:r>
            <a:r>
              <a:rPr lang="ru-RU" sz="1400" dirty="0" smtClean="0"/>
              <a:t>ПМЖ </a:t>
            </a:r>
            <a:r>
              <a:rPr lang="ru-RU" sz="1400" dirty="0"/>
              <a:t>за пределы </a:t>
            </a:r>
            <a:r>
              <a:rPr lang="ru-RU" sz="1400" dirty="0" smtClean="0"/>
              <a:t>НСО</a:t>
            </a:r>
            <a:endParaRPr lang="ru-RU" sz="1400" dirty="0"/>
          </a:p>
          <a:p>
            <a:pPr marL="68580" indent="0">
              <a:spcBef>
                <a:spcPts val="0"/>
              </a:spcBef>
              <a:buNone/>
            </a:pPr>
            <a:r>
              <a:rPr lang="ru-RU" sz="1400" dirty="0"/>
              <a:t>3. Решение о досрочном прекращении деятельности наставника принимается </a:t>
            </a:r>
            <a:r>
              <a:rPr lang="ru-RU" sz="1400" dirty="0" smtClean="0"/>
              <a:t>комиссией </a:t>
            </a:r>
            <a:r>
              <a:rPr lang="ru-RU" sz="1400" b="1" dirty="0"/>
              <a:t>в течение 10 рабочих дней </a:t>
            </a:r>
            <a:r>
              <a:rPr lang="ru-RU" sz="1400" dirty="0"/>
              <a:t>со дня, когда </a:t>
            </a:r>
            <a:r>
              <a:rPr lang="ru-RU" sz="1400" dirty="0" smtClean="0"/>
              <a:t>стало </a:t>
            </a:r>
            <a:r>
              <a:rPr lang="ru-RU" sz="1400" dirty="0"/>
              <a:t>известно о наступлении </a:t>
            </a:r>
            <a:r>
              <a:rPr lang="ru-RU" sz="1400" dirty="0" smtClean="0"/>
              <a:t>указанных случаев</a:t>
            </a:r>
          </a:p>
          <a:p>
            <a:pPr marL="68580" indent="0">
              <a:spcBef>
                <a:spcPts val="0"/>
              </a:spcBef>
              <a:buNone/>
            </a:pPr>
            <a:endParaRPr lang="ru-RU" sz="1400" dirty="0"/>
          </a:p>
          <a:p>
            <a:pPr>
              <a:spcBef>
                <a:spcPts val="0"/>
              </a:spcBef>
            </a:pPr>
            <a:r>
              <a:rPr lang="ru-RU" sz="1400" b="1" dirty="0" smtClean="0"/>
              <a:t>Статья </a:t>
            </a:r>
            <a:r>
              <a:rPr lang="ru-RU" sz="1400" b="1" dirty="0"/>
              <a:t>10. Поощрение и поддержка наставников</a:t>
            </a:r>
          </a:p>
          <a:p>
            <a:pPr marL="68580" indent="0">
              <a:spcBef>
                <a:spcPts val="0"/>
              </a:spcBef>
              <a:buNone/>
            </a:pPr>
            <a:r>
              <a:rPr lang="ru-RU" sz="1400" dirty="0" smtClean="0"/>
              <a:t>Наставники</a:t>
            </a:r>
            <a:r>
              <a:rPr lang="ru-RU" sz="1400" dirty="0"/>
              <a:t>, активно и добросовестно исполняющие свои обязанности, добившиеся положительных </a:t>
            </a:r>
            <a:r>
              <a:rPr lang="ru-RU" sz="1400" dirty="0" smtClean="0"/>
              <a:t>результатов, </a:t>
            </a:r>
            <a:r>
              <a:rPr lang="ru-RU" sz="1400" dirty="0"/>
              <a:t>по представлению </a:t>
            </a:r>
            <a:r>
              <a:rPr lang="ru-RU" sz="1400" dirty="0" smtClean="0"/>
              <a:t>комиссии </a:t>
            </a:r>
            <a:r>
              <a:rPr lang="ru-RU" sz="1400" dirty="0"/>
              <a:t>могут поощряться органами государственной </a:t>
            </a:r>
            <a:r>
              <a:rPr lang="ru-RU" sz="1400" smtClean="0"/>
              <a:t>и муниципальной власти </a:t>
            </a:r>
            <a:r>
              <a:rPr lang="ru-RU" sz="1400" dirty="0" smtClean="0"/>
              <a:t>НСО</a:t>
            </a:r>
            <a:r>
              <a:rPr lang="ru-RU" sz="1400" dirty="0"/>
              <a:t> </a:t>
            </a:r>
          </a:p>
          <a:p>
            <a:endParaRPr lang="ru-RU" sz="1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1882918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3508977"/>
          </a:xfrm>
        </p:spPr>
        <p:txBody>
          <a:bodyPr>
            <a:normAutofit/>
          </a:bodyPr>
          <a:lstStyle/>
          <a:p>
            <a:r>
              <a:rPr lang="ru-RU" sz="2100" b="1" dirty="0"/>
              <a:t>Статья 2. Цели и задачи наставничества</a:t>
            </a:r>
          </a:p>
          <a:p>
            <a:pPr marL="68580" indent="0">
              <a:buNone/>
            </a:pPr>
            <a:r>
              <a:rPr lang="ru-RU" sz="2100" dirty="0"/>
              <a:t> </a:t>
            </a:r>
          </a:p>
          <a:p>
            <a:pPr marL="68580" indent="0">
              <a:buNone/>
            </a:pPr>
            <a:r>
              <a:rPr lang="ru-RU" sz="2000" dirty="0"/>
              <a:t>1. </a:t>
            </a:r>
            <a:r>
              <a:rPr lang="ru-RU" sz="2000" dirty="0" smtClean="0"/>
              <a:t>Наставничество - деятельность</a:t>
            </a:r>
            <a:r>
              <a:rPr lang="ru-RU" sz="2000" dirty="0"/>
              <a:t>, направленная на оказание помощи несовершеннолетнему и его родителям </a:t>
            </a:r>
            <a:r>
              <a:rPr lang="ru-RU" sz="2000" dirty="0" smtClean="0"/>
              <a:t>(законным представителям) </a:t>
            </a:r>
            <a:r>
              <a:rPr lang="ru-RU" sz="2000" dirty="0"/>
              <a:t>для улучшения социального положения несовершеннолетнего, повышения уровня его воспитания, образованности, дисциплинированности, самоконтроля и других личностных социально значимых качеств.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562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276873"/>
            <a:ext cx="7137357" cy="3384375"/>
          </a:xfrm>
        </p:spPr>
        <p:txBody>
          <a:bodyPr>
            <a:normAutofit fontScale="92500" lnSpcReduction="20000"/>
          </a:bodyPr>
          <a:lstStyle/>
          <a:p>
            <a:r>
              <a:rPr lang="ru-RU" sz="2200" b="1" dirty="0"/>
              <a:t>Статья 2. Цели и задачи наставничества</a:t>
            </a:r>
          </a:p>
          <a:p>
            <a:pPr marL="68580" indent="0">
              <a:spcBef>
                <a:spcPts val="1800"/>
              </a:spcBef>
              <a:buNone/>
            </a:pPr>
            <a:r>
              <a:rPr lang="ru-RU" sz="2200" dirty="0"/>
              <a:t>2. </a:t>
            </a:r>
            <a:r>
              <a:rPr lang="ru-RU" sz="2200" dirty="0" smtClean="0"/>
              <a:t>Цели 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2200" dirty="0" smtClean="0"/>
              <a:t>эффективное </a:t>
            </a:r>
            <a:r>
              <a:rPr lang="ru-RU" sz="2200" dirty="0"/>
              <a:t>решение проблем безнадзорности и </a:t>
            </a:r>
            <a:r>
              <a:rPr lang="ru-RU" sz="2200" dirty="0" smtClean="0"/>
              <a:t>беспризорности </a:t>
            </a:r>
            <a:endParaRPr lang="ru-RU" sz="2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2200" dirty="0" smtClean="0"/>
              <a:t>коррекция </a:t>
            </a:r>
            <a:r>
              <a:rPr lang="ru-RU" sz="2200" dirty="0"/>
              <a:t>антиобщественного и девиантного поведения </a:t>
            </a:r>
            <a:endParaRPr lang="ru-RU" sz="2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2200" dirty="0" smtClean="0"/>
              <a:t>снижение </a:t>
            </a:r>
            <a:r>
              <a:rPr lang="ru-RU" sz="2200" dirty="0"/>
              <a:t>количества правонарушений и антиобщественных </a:t>
            </a:r>
            <a:r>
              <a:rPr lang="ru-RU" sz="2200" dirty="0" smtClean="0"/>
              <a:t>действий</a:t>
            </a:r>
            <a:endParaRPr lang="ru-RU" sz="2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2200" dirty="0" smtClean="0"/>
              <a:t>оказание </a:t>
            </a:r>
            <a:r>
              <a:rPr lang="ru-RU" sz="2200" dirty="0"/>
              <a:t>семье помощи в </a:t>
            </a:r>
            <a:r>
              <a:rPr lang="ru-RU" sz="2200" dirty="0" smtClean="0"/>
              <a:t>воспитании</a:t>
            </a:r>
            <a:endParaRPr lang="ru-RU" sz="2200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232350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988840"/>
            <a:ext cx="6921333" cy="4392488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ru-RU" sz="3200" b="1" dirty="0"/>
              <a:t>Статья 2. Цели и задачи </a:t>
            </a:r>
            <a:r>
              <a:rPr lang="ru-RU" sz="3200" b="1" dirty="0" smtClean="0"/>
              <a:t>наставничества</a:t>
            </a:r>
          </a:p>
          <a:p>
            <a:pPr marL="68580" indent="0">
              <a:spcBef>
                <a:spcPts val="1200"/>
              </a:spcBef>
              <a:buNone/>
            </a:pPr>
            <a:r>
              <a:rPr lang="ru-RU" sz="3200" dirty="0"/>
              <a:t>3. </a:t>
            </a:r>
            <a:r>
              <a:rPr lang="ru-RU" sz="3200" dirty="0" smtClean="0"/>
              <a:t>Задачи наставничества:</a:t>
            </a:r>
            <a:endParaRPr lang="ru-RU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/>
              <a:t>1) личностно ориентированная помощь </a:t>
            </a:r>
            <a:r>
              <a:rPr lang="ru-RU" sz="3200" dirty="0" smtClean="0"/>
              <a:t>несовершеннолетним</a:t>
            </a:r>
            <a:endParaRPr lang="ru-RU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/>
              <a:t>2) помощь родителям </a:t>
            </a:r>
            <a:r>
              <a:rPr lang="ru-RU" sz="3200" dirty="0" smtClean="0"/>
              <a:t>(законным представителям) в </a:t>
            </a:r>
            <a:r>
              <a:rPr lang="ru-RU" sz="3200" dirty="0"/>
              <a:t>воспитании </a:t>
            </a:r>
            <a:endParaRPr lang="ru-RU" sz="3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 smtClean="0"/>
              <a:t>3</a:t>
            </a:r>
            <a:r>
              <a:rPr lang="ru-RU" sz="3200" dirty="0"/>
              <a:t>) индивидуальная работа </a:t>
            </a:r>
            <a:r>
              <a:rPr lang="ru-RU" sz="3200" dirty="0" smtClean="0"/>
              <a:t>по </a:t>
            </a:r>
            <a:r>
              <a:rPr lang="ru-RU" sz="3200" dirty="0"/>
              <a:t>выявлению проблем в организации </a:t>
            </a:r>
            <a:r>
              <a:rPr lang="ru-RU" sz="3200" dirty="0" smtClean="0"/>
              <a:t>жизнедеятельности</a:t>
            </a:r>
            <a:endParaRPr lang="ru-RU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/>
              <a:t>4) формирование активной гражданской и жизненной </a:t>
            </a:r>
            <a:r>
              <a:rPr lang="ru-RU" sz="3200" dirty="0" smtClean="0"/>
              <a:t>позиции</a:t>
            </a:r>
            <a:endParaRPr lang="ru-RU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/>
              <a:t>5) организация </a:t>
            </a:r>
            <a:r>
              <a:rPr lang="ru-RU" sz="3200" dirty="0" smtClean="0"/>
              <a:t>досуга</a:t>
            </a:r>
            <a:endParaRPr lang="ru-RU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3200" dirty="0"/>
              <a:t>6) создание условий для </a:t>
            </a:r>
            <a:r>
              <a:rPr lang="ru-RU" sz="3200" dirty="0" smtClean="0"/>
              <a:t>выбора </a:t>
            </a:r>
            <a:r>
              <a:rPr lang="ru-RU" sz="3200" dirty="0"/>
              <a:t>профессии и получения профессионального </a:t>
            </a:r>
            <a:r>
              <a:rPr lang="ru-RU" sz="3200" dirty="0" smtClean="0"/>
              <a:t>образования</a:t>
            </a:r>
            <a:endParaRPr lang="ru-RU" sz="3200" dirty="0"/>
          </a:p>
          <a:p>
            <a:endParaRPr lang="ru-RU" b="1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06489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4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110573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80920" cy="5085184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ru-RU" sz="5200" b="1" dirty="0"/>
              <a:t>Статья 3. Несовершеннолетние, в отношении которых устанавливается наставничество</a:t>
            </a:r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1. Наставник назначается решением </a:t>
            </a:r>
            <a:r>
              <a:rPr lang="ru-RU" sz="5200" dirty="0" smtClean="0"/>
              <a:t>комиссии в отношении: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1) безнадзорных или </a:t>
            </a:r>
            <a:r>
              <a:rPr lang="ru-RU" sz="5200" dirty="0" smtClean="0"/>
              <a:t>беспризорных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2) занимающихся бродяжничеством или </a:t>
            </a:r>
            <a:r>
              <a:rPr lang="ru-RU" sz="5200" dirty="0" smtClean="0"/>
              <a:t>попрошайничеством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3) употребляющих </a:t>
            </a:r>
            <a:r>
              <a:rPr lang="ru-RU" sz="5200" dirty="0" smtClean="0"/>
              <a:t>ПАВ и алкоголь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4) совершивших </a:t>
            </a:r>
            <a:r>
              <a:rPr lang="ru-RU" sz="5200" dirty="0" smtClean="0"/>
              <a:t>правонарушение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5) совершивших правонарушение </a:t>
            </a:r>
            <a:r>
              <a:rPr lang="ru-RU" sz="5200" b="1" dirty="0"/>
              <a:t>до достижения </a:t>
            </a:r>
            <a:r>
              <a:rPr lang="ru-RU" sz="5200" dirty="0" smtClean="0"/>
              <a:t>возраста административной ответственности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6) совершивших общественно опасное деяние </a:t>
            </a:r>
            <a:r>
              <a:rPr lang="ru-RU" sz="5200" b="1" dirty="0" smtClean="0"/>
              <a:t>до достижения </a:t>
            </a:r>
            <a:r>
              <a:rPr lang="ru-RU" sz="5200" dirty="0" smtClean="0"/>
              <a:t>возраста уголовной </a:t>
            </a:r>
            <a:r>
              <a:rPr lang="ru-RU" sz="5200" dirty="0"/>
              <a:t>ответственности </a:t>
            </a:r>
            <a:endParaRPr lang="ru-RU" sz="5200" dirty="0" smtClean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 smtClean="0"/>
              <a:t>7</a:t>
            </a:r>
            <a:r>
              <a:rPr lang="ru-RU" sz="5200" dirty="0"/>
              <a:t>) условно-досрочно </a:t>
            </a:r>
            <a:r>
              <a:rPr lang="ru-RU" sz="5200" dirty="0" smtClean="0"/>
              <a:t>освобожденных, </a:t>
            </a:r>
            <a:r>
              <a:rPr lang="ru-RU" sz="5200" dirty="0"/>
              <a:t>освобожденных </a:t>
            </a:r>
            <a:r>
              <a:rPr lang="ru-RU" sz="5200" dirty="0" smtClean="0"/>
              <a:t>по амнистии </a:t>
            </a:r>
            <a:r>
              <a:rPr lang="ru-RU" sz="5200" dirty="0"/>
              <a:t>или </a:t>
            </a:r>
            <a:r>
              <a:rPr lang="ru-RU" sz="5200" dirty="0" smtClean="0"/>
              <a:t>помилованию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8) имеющих отсрочку отбывания наказания или отсрочку исполнения </a:t>
            </a:r>
            <a:r>
              <a:rPr lang="ru-RU" sz="5200" dirty="0" smtClean="0"/>
              <a:t>приговора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9) освобожденных из учреждений </a:t>
            </a:r>
            <a:r>
              <a:rPr lang="ru-RU" sz="5200" dirty="0" smtClean="0"/>
              <a:t>УИС, </a:t>
            </a:r>
            <a:r>
              <a:rPr lang="ru-RU" sz="5200" dirty="0"/>
              <a:t>вернувшихся из </a:t>
            </a:r>
            <a:r>
              <a:rPr lang="ru-RU" sz="5200" dirty="0" smtClean="0"/>
              <a:t>учебно-воспитательных </a:t>
            </a:r>
            <a:r>
              <a:rPr lang="ru-RU" sz="5200" dirty="0"/>
              <a:t>учреждений закрытого типа, если они в период пребывания в </a:t>
            </a:r>
            <a:r>
              <a:rPr lang="ru-RU" sz="5200" dirty="0" smtClean="0"/>
              <a:t>них допускали </a:t>
            </a:r>
            <a:r>
              <a:rPr lang="ru-RU" sz="5200" dirty="0"/>
              <a:t>нарушения режима, совершали противоправные деяния и (или) после освобождения </a:t>
            </a:r>
            <a:r>
              <a:rPr lang="ru-RU" sz="5200" dirty="0" smtClean="0"/>
              <a:t>, </a:t>
            </a:r>
            <a:r>
              <a:rPr lang="ru-RU" sz="5200" dirty="0" smtClean="0"/>
              <a:t>находятся </a:t>
            </a:r>
            <a:r>
              <a:rPr lang="ru-RU" sz="5200" dirty="0"/>
              <a:t>в </a:t>
            </a:r>
            <a:r>
              <a:rPr lang="ru-RU" sz="5200" dirty="0" smtClean="0"/>
              <a:t>СОП и </a:t>
            </a:r>
            <a:r>
              <a:rPr lang="ru-RU" sz="5200" dirty="0"/>
              <a:t>(или) нуждаются в </a:t>
            </a:r>
            <a:r>
              <a:rPr lang="ru-RU" sz="5200" dirty="0" smtClean="0"/>
              <a:t>помощи (реабилитации</a:t>
            </a:r>
            <a:r>
              <a:rPr lang="ru-RU" sz="5200" dirty="0"/>
              <a:t>)</a:t>
            </a:r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10) осужденных за совершение преступления небольшой или средней тяжести и освобожденных судом от наказания с применением принудительных мер </a:t>
            </a:r>
            <a:r>
              <a:rPr lang="ru-RU" sz="5200" dirty="0" smtClean="0"/>
              <a:t>воздействия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11) осужденных условно, осужденных к </a:t>
            </a:r>
            <a:r>
              <a:rPr lang="ru-RU" sz="5200" dirty="0" smtClean="0"/>
              <a:t>обязательным, </a:t>
            </a:r>
            <a:r>
              <a:rPr lang="ru-RU" sz="5200" dirty="0"/>
              <a:t>исправительным </a:t>
            </a:r>
            <a:r>
              <a:rPr lang="ru-RU" sz="5200" dirty="0" smtClean="0"/>
              <a:t>работам</a:t>
            </a:r>
            <a:endParaRPr lang="ru-RU" sz="5200" dirty="0"/>
          </a:p>
          <a:p>
            <a:pPr>
              <a:lnSpc>
                <a:spcPct val="12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ru-RU" sz="5200" dirty="0"/>
              <a:t>12) систематически самовольно уходящих из семьи, </a:t>
            </a:r>
            <a:r>
              <a:rPr lang="ru-RU" sz="5200" dirty="0" smtClean="0"/>
              <a:t>организаций, </a:t>
            </a:r>
            <a:r>
              <a:rPr lang="ru-RU" sz="5200" dirty="0"/>
              <a:t>не посещающих </a:t>
            </a:r>
            <a:r>
              <a:rPr lang="ru-RU" sz="5200" dirty="0" smtClean="0"/>
              <a:t>школы</a:t>
            </a:r>
            <a:endParaRPr lang="ru-RU" sz="5200" dirty="0"/>
          </a:p>
          <a:p>
            <a:pPr marL="68580" indent="0">
              <a:lnSpc>
                <a:spcPct val="120000"/>
              </a:lnSpc>
              <a:spcBef>
                <a:spcPts val="300"/>
              </a:spcBef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369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2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338690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896544"/>
          </a:xfrm>
        </p:spPr>
        <p:txBody>
          <a:bodyPr>
            <a:noAutofit/>
          </a:bodyPr>
          <a:lstStyle/>
          <a:p>
            <a:r>
              <a:rPr lang="ru-RU" sz="1600" b="1" dirty="0"/>
              <a:t>Статья 4. Требования к </a:t>
            </a:r>
            <a:r>
              <a:rPr lang="ru-RU" sz="1600" b="1" dirty="0" smtClean="0"/>
              <a:t>наставникам</a:t>
            </a:r>
            <a:endParaRPr lang="ru-RU" sz="1600" dirty="0"/>
          </a:p>
          <a:p>
            <a:pPr marL="68580" indent="0">
              <a:buNone/>
            </a:pPr>
            <a:r>
              <a:rPr lang="ru-RU" sz="1600" dirty="0" smtClean="0"/>
              <a:t>1</a:t>
            </a:r>
            <a:r>
              <a:rPr lang="ru-RU" sz="1600" dirty="0"/>
              <a:t>. </a:t>
            </a:r>
            <a:r>
              <a:rPr lang="ru-RU" sz="1600" dirty="0" smtClean="0"/>
              <a:t>Наставник - дееспособный </a:t>
            </a:r>
            <a:r>
              <a:rPr lang="ru-RU" sz="1600" dirty="0"/>
              <a:t>гражданин </a:t>
            </a:r>
            <a:r>
              <a:rPr lang="ru-RU" sz="1600" dirty="0" smtClean="0"/>
              <a:t>РФ, </a:t>
            </a:r>
            <a:r>
              <a:rPr lang="ru-RU" sz="1600" dirty="0"/>
              <a:t>достигший 21 </a:t>
            </a:r>
            <a:r>
              <a:rPr lang="ru-RU" sz="1600" dirty="0" smtClean="0"/>
              <a:t>года.</a:t>
            </a:r>
            <a:endParaRPr lang="ru-RU" sz="1600" dirty="0"/>
          </a:p>
          <a:p>
            <a:r>
              <a:rPr lang="ru-RU" sz="1600" dirty="0"/>
              <a:t>2. Наставник выполняет свои обязанности на добровольной и безвозмездной основе.</a:t>
            </a:r>
          </a:p>
          <a:p>
            <a:r>
              <a:rPr lang="ru-RU" sz="1600" dirty="0"/>
              <a:t>3. </a:t>
            </a:r>
            <a:r>
              <a:rPr lang="ru-RU" sz="1600" b="1" dirty="0"/>
              <a:t>Наставниками</a:t>
            </a:r>
            <a:r>
              <a:rPr lang="ru-RU" sz="1600" dirty="0"/>
              <a:t> </a:t>
            </a:r>
            <a:r>
              <a:rPr lang="ru-RU" sz="1600" b="1" dirty="0"/>
              <a:t>не могут быть</a:t>
            </a:r>
            <a:r>
              <a:rPr lang="ru-RU" sz="16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/>
              <a:t>1) </a:t>
            </a:r>
            <a:r>
              <a:rPr lang="ru-RU" sz="1600" dirty="0" smtClean="0"/>
              <a:t>признанные </a:t>
            </a:r>
            <a:r>
              <a:rPr lang="ru-RU" sz="1600" dirty="0"/>
              <a:t>судом </a:t>
            </a:r>
            <a:r>
              <a:rPr lang="ru-RU" sz="1600" dirty="0" smtClean="0"/>
              <a:t>недееспособными (ограниченно) </a:t>
            </a:r>
            <a:r>
              <a:rPr lang="ru-RU" sz="1600" dirty="0"/>
              <a:t>дееспособными;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 smtClean="0"/>
              <a:t>2) </a:t>
            </a:r>
            <a:r>
              <a:rPr lang="ru-RU" sz="1600" dirty="0" smtClean="0"/>
              <a:t>лишенные </a:t>
            </a:r>
            <a:r>
              <a:rPr lang="ru-RU" sz="1600" dirty="0"/>
              <a:t>родительских прав или ограниченные в родительских правах;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3) </a:t>
            </a:r>
            <a:r>
              <a:rPr lang="ru-RU" sz="1600" dirty="0" smtClean="0"/>
              <a:t>отстраненные </a:t>
            </a:r>
            <a:r>
              <a:rPr lang="ru-RU" sz="1600" dirty="0"/>
              <a:t>от обязанностей опекуна (попечителя) за ненадлежащее выполнение </a:t>
            </a:r>
            <a:r>
              <a:rPr lang="ru-RU" sz="1600" dirty="0" smtClean="0"/>
              <a:t>обязанностей</a:t>
            </a:r>
            <a:r>
              <a:rPr lang="ru-RU" sz="1600" dirty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4) бывшие усыновители, если усыновление отменено судом по их вине;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5) </a:t>
            </a:r>
            <a:r>
              <a:rPr lang="ru-RU" sz="1600" dirty="0" smtClean="0"/>
              <a:t>имеющие (-</a:t>
            </a:r>
            <a:r>
              <a:rPr lang="ru-RU" sz="1600" dirty="0" err="1" smtClean="0"/>
              <a:t>вшие</a:t>
            </a:r>
            <a:r>
              <a:rPr lang="ru-RU" sz="1600" dirty="0" smtClean="0"/>
              <a:t>) судимость за </a:t>
            </a:r>
            <a:r>
              <a:rPr lang="ru-RU" sz="1600" dirty="0"/>
              <a:t>преступления против жизни и здоровья, свободы, чести и достоинства </a:t>
            </a:r>
            <a:r>
              <a:rPr lang="ru-RU" sz="1600" dirty="0" smtClean="0"/>
              <a:t>личности, </a:t>
            </a:r>
            <a:r>
              <a:rPr lang="ru-RU" sz="1600" dirty="0" smtClean="0"/>
              <a:t>половой неприкосновенности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6) имеющие неснятую или непогашенную судимость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7) лица, изменившие пол;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8) </a:t>
            </a:r>
            <a:r>
              <a:rPr lang="ru-RU" sz="1600" dirty="0" smtClean="0"/>
              <a:t>состоящие </a:t>
            </a:r>
            <a:r>
              <a:rPr lang="ru-RU" sz="1600" dirty="0"/>
              <a:t>на учете в </a:t>
            </a:r>
            <a:r>
              <a:rPr lang="ru-RU" sz="1600" dirty="0" smtClean="0"/>
              <a:t>наркологии </a:t>
            </a:r>
            <a:r>
              <a:rPr lang="ru-RU" sz="1600" dirty="0"/>
              <a:t>или </a:t>
            </a:r>
            <a:r>
              <a:rPr lang="ru-RU" sz="1600" dirty="0" smtClean="0"/>
              <a:t>психоневрологии</a:t>
            </a:r>
            <a:endParaRPr lang="ru-RU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9) лица, имеющие заболевания, входящие в </a:t>
            </a:r>
            <a:r>
              <a:rPr lang="ru-RU" sz="1600" dirty="0" smtClean="0"/>
              <a:t>перечень ст. </a:t>
            </a:r>
            <a:r>
              <a:rPr lang="ru-RU" sz="1600" dirty="0"/>
              <a:t>331 </a:t>
            </a:r>
            <a:r>
              <a:rPr lang="ru-RU" sz="1600" dirty="0" smtClean="0"/>
              <a:t>ТК РФ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260649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08912" cy="4968552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ru-RU" sz="1300" b="1" dirty="0"/>
              <a:t>Статья 5. Установление наставничества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1300" dirty="0" smtClean="0"/>
              <a:t>1</a:t>
            </a:r>
            <a:r>
              <a:rPr lang="ru-RU" sz="1300" dirty="0"/>
              <a:t>. Наставник назначается </a:t>
            </a:r>
            <a:r>
              <a:rPr lang="ru-RU" sz="1300" dirty="0" smtClean="0"/>
              <a:t>с </a:t>
            </a:r>
            <a:r>
              <a:rPr lang="ru-RU" sz="1300" dirty="0"/>
              <a:t>согласия родителей </a:t>
            </a:r>
            <a:r>
              <a:rPr lang="ru-RU" sz="1300" dirty="0" smtClean="0"/>
              <a:t>(законных представителей) </a:t>
            </a:r>
            <a:r>
              <a:rPr lang="ru-RU" sz="1300" dirty="0"/>
              <a:t>и с учетом мнения несовершеннолетнего, </a:t>
            </a:r>
            <a:r>
              <a:rPr lang="ru-RU" sz="1300" b="1" dirty="0"/>
              <a:t>достигшего возраста 10 </a:t>
            </a:r>
            <a:r>
              <a:rPr lang="ru-RU" sz="1300" b="1" dirty="0" smtClean="0"/>
              <a:t>лет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Срок установления наставничества определяется решением </a:t>
            </a:r>
            <a:r>
              <a:rPr lang="ru-RU" sz="1300" dirty="0" smtClean="0"/>
              <a:t>комиссии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Согласие родителей </a:t>
            </a:r>
            <a:r>
              <a:rPr lang="ru-RU" sz="1300" b="1" dirty="0" smtClean="0"/>
              <a:t>оформляется </a:t>
            </a:r>
            <a:r>
              <a:rPr lang="ru-RU" sz="1300" b="1" dirty="0"/>
              <a:t>в письменной </a:t>
            </a:r>
            <a:r>
              <a:rPr lang="ru-RU" sz="1300" b="1" dirty="0" smtClean="0"/>
              <a:t>форме</a:t>
            </a:r>
            <a:endParaRPr lang="ru-RU" sz="1300" dirty="0"/>
          </a:p>
          <a:p>
            <a:pPr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1300" dirty="0"/>
              <a:t>2. </a:t>
            </a:r>
            <a:r>
              <a:rPr lang="ru-RU" sz="1300" dirty="0" smtClean="0"/>
              <a:t>Предложения о наставничестве </a:t>
            </a:r>
            <a:r>
              <a:rPr lang="ru-RU" sz="1300" dirty="0" smtClean="0"/>
              <a:t>вносятся органами власти всех уровней, НКО, гражданами </a:t>
            </a:r>
            <a:r>
              <a:rPr lang="ru-RU" sz="1300" dirty="0"/>
              <a:t>в порядке самовыдвижения.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1300" dirty="0"/>
              <a:t>3. При назначении наставника в каждом случае учитываются характер несовершеннолетнего, его возраст, другие </a:t>
            </a:r>
            <a:r>
              <a:rPr lang="ru-RU" sz="1300" dirty="0" smtClean="0"/>
              <a:t>характеристики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§"/>
            </a:pPr>
            <a:r>
              <a:rPr lang="ru-RU" sz="1300" dirty="0" smtClean="0"/>
              <a:t>4</a:t>
            </a:r>
            <a:r>
              <a:rPr lang="ru-RU" sz="1300" dirty="0"/>
              <a:t>. </a:t>
            </a:r>
            <a:r>
              <a:rPr lang="ru-RU" sz="1300" b="1" dirty="0"/>
              <a:t>При подаче заявления </a:t>
            </a:r>
            <a:r>
              <a:rPr lang="ru-RU" sz="1300" b="1" dirty="0" smtClean="0"/>
              <a:t>в комиссию </a:t>
            </a:r>
            <a:r>
              <a:rPr lang="ru-RU" sz="1300" b="1" dirty="0"/>
              <a:t>представляются:</a:t>
            </a:r>
          </a:p>
          <a:p>
            <a:pPr>
              <a:spcBef>
                <a:spcPts val="300"/>
              </a:spcBef>
            </a:pPr>
            <a:r>
              <a:rPr lang="ru-RU" sz="1300" dirty="0"/>
              <a:t>1) анкета кандидата </a:t>
            </a:r>
            <a:r>
              <a:rPr lang="ru-RU" sz="1300" dirty="0" smtClean="0"/>
              <a:t>по установленной форме</a:t>
            </a:r>
            <a:r>
              <a:rPr lang="ru-RU" sz="1300" dirty="0"/>
              <a:t>, </a:t>
            </a:r>
            <a:endParaRPr lang="ru-RU" sz="1300" dirty="0" smtClean="0"/>
          </a:p>
          <a:p>
            <a:pPr>
              <a:spcBef>
                <a:spcPts val="300"/>
              </a:spcBef>
            </a:pPr>
            <a:r>
              <a:rPr lang="ru-RU" sz="1300" dirty="0" smtClean="0"/>
              <a:t>2</a:t>
            </a:r>
            <a:r>
              <a:rPr lang="ru-RU" sz="1300" dirty="0"/>
              <a:t>) паспорт гражданина </a:t>
            </a:r>
            <a:r>
              <a:rPr lang="ru-RU" sz="1300" dirty="0" smtClean="0"/>
              <a:t>РФ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3) характеристика кандидата </a:t>
            </a:r>
            <a:r>
              <a:rPr lang="ru-RU" sz="1300" dirty="0" smtClean="0"/>
              <a:t>с </a:t>
            </a:r>
            <a:r>
              <a:rPr lang="ru-RU" sz="1300" dirty="0"/>
              <a:t>места </a:t>
            </a:r>
            <a:r>
              <a:rPr lang="ru-RU" sz="1300" dirty="0" smtClean="0"/>
              <a:t>работы, </a:t>
            </a:r>
            <a:r>
              <a:rPr lang="ru-RU" sz="1300" dirty="0"/>
              <a:t>учебы либо характеристика </a:t>
            </a:r>
            <a:r>
              <a:rPr lang="ru-RU" sz="1300" dirty="0" smtClean="0"/>
              <a:t>от МВД по НСО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4) сведения о состоянии </a:t>
            </a:r>
            <a:r>
              <a:rPr lang="ru-RU" sz="1300" dirty="0" smtClean="0"/>
              <a:t>здоровья (не </a:t>
            </a:r>
            <a:r>
              <a:rPr lang="ru-RU" sz="1300" dirty="0"/>
              <a:t>состоит на учете в </a:t>
            </a:r>
            <a:r>
              <a:rPr lang="ru-RU" sz="1300" dirty="0" smtClean="0"/>
              <a:t>наркологии и  психоневрологии)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5) справка о наличии (отсутствии) </a:t>
            </a:r>
            <a:r>
              <a:rPr lang="ru-RU" sz="1300" dirty="0" smtClean="0"/>
              <a:t>судимости</a:t>
            </a:r>
            <a:endParaRPr lang="ru-RU" sz="1300" dirty="0"/>
          </a:p>
          <a:p>
            <a:pPr>
              <a:spcBef>
                <a:spcPts val="300"/>
              </a:spcBef>
            </a:pPr>
            <a:r>
              <a:rPr lang="ru-RU" sz="1300" dirty="0"/>
              <a:t>6) согласие родителей </a:t>
            </a:r>
            <a:r>
              <a:rPr lang="ru-RU" sz="1300" dirty="0" smtClean="0"/>
              <a:t>(законных представителей) </a:t>
            </a:r>
            <a:r>
              <a:rPr lang="ru-RU" sz="1300" dirty="0"/>
              <a:t>на назначение </a:t>
            </a:r>
            <a:r>
              <a:rPr lang="ru-RU" sz="1300" dirty="0" smtClean="0"/>
              <a:t> </a:t>
            </a:r>
            <a:r>
              <a:rPr lang="ru-RU" sz="1300" dirty="0"/>
              <a:t>наставника.</a:t>
            </a:r>
          </a:p>
          <a:p>
            <a:pPr>
              <a:spcBef>
                <a:spcPts val="300"/>
              </a:spcBef>
            </a:pPr>
            <a:r>
              <a:rPr lang="ru-RU" sz="1300" i="1" dirty="0"/>
              <a:t>5. Сведения, установленные </a:t>
            </a:r>
            <a:r>
              <a:rPr lang="ru-RU" sz="1300" i="1" dirty="0" smtClean="0"/>
              <a:t>п. </a:t>
            </a:r>
            <a:r>
              <a:rPr lang="ru-RU" sz="1300" i="1" dirty="0"/>
              <a:t>4 и </a:t>
            </a:r>
            <a:r>
              <a:rPr lang="ru-RU" sz="1300" i="1" dirty="0" smtClean="0"/>
              <a:t>5, </a:t>
            </a:r>
            <a:r>
              <a:rPr lang="ru-RU" sz="1300" i="1" dirty="0"/>
              <a:t>не представляются </a:t>
            </a:r>
            <a:r>
              <a:rPr lang="ru-RU" sz="1300" i="1" dirty="0" smtClean="0"/>
              <a:t>если </a:t>
            </a:r>
            <a:r>
              <a:rPr lang="ru-RU" sz="1300" i="1" dirty="0"/>
              <a:t>кандидат </a:t>
            </a:r>
            <a:r>
              <a:rPr lang="ru-RU" sz="1300" i="1" dirty="0" smtClean="0"/>
              <a:t>является </a:t>
            </a:r>
            <a:r>
              <a:rPr lang="ru-RU" sz="1300" i="1" dirty="0"/>
              <a:t>сотрудником правоохранительных </a:t>
            </a:r>
            <a:r>
              <a:rPr lang="ru-RU" sz="1300" i="1" dirty="0" smtClean="0"/>
              <a:t>органов, </a:t>
            </a:r>
            <a:r>
              <a:rPr lang="ru-RU" sz="1300" i="1" dirty="0"/>
              <a:t>либо </a:t>
            </a:r>
            <a:r>
              <a:rPr lang="ru-RU" sz="1300" i="1" dirty="0" smtClean="0"/>
              <a:t>педагогом</a:t>
            </a:r>
            <a:endParaRPr lang="ru-RU" sz="1300" i="1" dirty="0"/>
          </a:p>
          <a:p>
            <a:pPr>
              <a:spcBef>
                <a:spcPts val="300"/>
              </a:spcBef>
            </a:pPr>
            <a:r>
              <a:rPr lang="ru-RU" sz="1300" dirty="0"/>
              <a:t>6. Предложение </a:t>
            </a:r>
            <a:r>
              <a:rPr lang="ru-RU" sz="1300" dirty="0" smtClean="0"/>
              <a:t>о наставничестве </a:t>
            </a:r>
            <a:r>
              <a:rPr lang="ru-RU" sz="1300" dirty="0"/>
              <a:t>и </a:t>
            </a:r>
            <a:r>
              <a:rPr lang="ru-RU" sz="1300" dirty="0" smtClean="0"/>
              <a:t>кандидатуре </a:t>
            </a:r>
            <a:r>
              <a:rPr lang="ru-RU" sz="1300" dirty="0"/>
              <a:t>рассматривается </a:t>
            </a:r>
            <a:r>
              <a:rPr lang="ru-RU" sz="1300" dirty="0" smtClean="0"/>
              <a:t>комиссией </a:t>
            </a:r>
            <a:r>
              <a:rPr lang="ru-RU" sz="1300" dirty="0"/>
              <a:t>в течение </a:t>
            </a:r>
            <a:r>
              <a:rPr lang="ru-RU" sz="1300" b="1" dirty="0"/>
              <a:t>30 календарных дней с даты </a:t>
            </a:r>
            <a:r>
              <a:rPr lang="ru-RU" sz="1300" b="1" dirty="0" smtClean="0"/>
              <a:t>поступления</a:t>
            </a:r>
            <a:endParaRPr lang="ru-RU" sz="1300" b="1" dirty="0"/>
          </a:p>
          <a:p>
            <a:pPr>
              <a:spcBef>
                <a:spcPts val="300"/>
              </a:spcBef>
            </a:pPr>
            <a:r>
              <a:rPr lang="ru-RU" sz="1300" dirty="0"/>
              <a:t>7. Учет кандидатов </a:t>
            </a:r>
            <a:r>
              <a:rPr lang="ru-RU" sz="1300" dirty="0" smtClean="0"/>
              <a:t> осуществляется комиссией</a:t>
            </a:r>
            <a:endParaRPr lang="ru-RU" sz="13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1780167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605" y="2132856"/>
            <a:ext cx="8218851" cy="367240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sz="1600" b="1" dirty="0"/>
              <a:t>Статья 6. Порядок осуществления наставником его деятельности</a:t>
            </a:r>
          </a:p>
          <a:p>
            <a:pPr marL="68580" indent="0">
              <a:spcBef>
                <a:spcPts val="600"/>
              </a:spcBef>
              <a:buNone/>
            </a:pPr>
            <a:r>
              <a:rPr lang="ru-RU" sz="1600" dirty="0"/>
              <a:t> 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/>
              <a:t>1. Наставник осуществляет свою деятельность </a:t>
            </a:r>
            <a:r>
              <a:rPr lang="ru-RU" sz="1600" b="1" dirty="0"/>
              <a:t>на основании плана индивидуальной профилактической работы с несовершеннолетним,</a:t>
            </a:r>
            <a:r>
              <a:rPr lang="ru-RU" sz="1600" dirty="0"/>
              <a:t> утвержденного </a:t>
            </a:r>
            <a:r>
              <a:rPr lang="ru-RU" sz="1600" dirty="0" smtClean="0"/>
              <a:t>комиссией</a:t>
            </a:r>
            <a:endParaRPr lang="ru-RU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/>
              <a:t>2. Методическое руководство и контроль за деятельностью наставника осуществляет </a:t>
            </a:r>
            <a:r>
              <a:rPr lang="ru-RU" sz="1600" dirty="0" smtClean="0"/>
              <a:t>комиссия</a:t>
            </a:r>
            <a:endParaRPr lang="ru-RU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/>
              <a:t>3. Члены </a:t>
            </a:r>
            <a:r>
              <a:rPr lang="ru-RU" sz="1600" dirty="0" smtClean="0"/>
              <a:t>комиссии </a:t>
            </a:r>
            <a:r>
              <a:rPr lang="ru-RU" sz="1600" dirty="0"/>
              <a:t>в рамках своих полномочий обязаны оказывать организационно-методическую помощь </a:t>
            </a:r>
            <a:r>
              <a:rPr lang="ru-RU" sz="1600" dirty="0" smtClean="0"/>
              <a:t>наставнику</a:t>
            </a:r>
            <a:endParaRPr lang="ru-RU" sz="16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600" dirty="0"/>
              <a:t>4. Органы и учреждения системы профилактики безнадзорности и правонарушений несовершеннолетних </a:t>
            </a:r>
            <a:r>
              <a:rPr lang="ru-RU" sz="1600" dirty="0" smtClean="0"/>
              <a:t>оказывают </a:t>
            </a:r>
            <a:r>
              <a:rPr lang="ru-RU" sz="1600" dirty="0"/>
              <a:t>содействие в исполнении наставником его </a:t>
            </a:r>
            <a:r>
              <a:rPr lang="ru-RU" sz="1600" dirty="0" smtClean="0"/>
              <a:t>обязанностей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476672"/>
            <a:ext cx="8208912" cy="10081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1800" b="1" dirty="0" smtClean="0">
                <a:solidFill>
                  <a:srgbClr val="00B050"/>
                </a:solidFill>
              </a:rPr>
              <a:t>Закон НСО от 21.12.2023 N 414-ОЗ</a:t>
            </a:r>
            <a:br>
              <a:rPr lang="ru-RU" sz="1800" b="1" dirty="0" smtClean="0">
                <a:solidFill>
                  <a:srgbClr val="00B050"/>
                </a:solidFill>
              </a:rPr>
            </a:br>
            <a:r>
              <a:rPr lang="ru-RU" sz="1800" b="1" dirty="0" smtClean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 smtClean="0">
                <a:solidFill>
                  <a:srgbClr val="00B050"/>
                </a:solidFill>
              </a:rPr>
              <a:t>"</a:t>
            </a:r>
            <a:br>
              <a:rPr lang="ru-RU" sz="1400" b="1" dirty="0" smtClean="0">
                <a:solidFill>
                  <a:srgbClr val="00B050"/>
                </a:solidFill>
              </a:rPr>
            </a:br>
            <a:r>
              <a:rPr lang="ru-RU" sz="1300" b="1" dirty="0" smtClean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  <a:endParaRPr lang="ru-RU" sz="13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27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96855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Статья 7. Обязанности наставника</a:t>
            </a:r>
          </a:p>
          <a:p>
            <a:pPr marL="68580" indent="0">
              <a:buNone/>
            </a:pPr>
            <a:r>
              <a:rPr lang="ru-RU" dirty="0"/>
              <a:t> </a:t>
            </a:r>
          </a:p>
          <a:p>
            <a:pPr marL="68580" indent="0">
              <a:buNone/>
            </a:pPr>
            <a:r>
              <a:rPr lang="ru-RU" dirty="0"/>
              <a:t>Наставник обязан: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1) знать основы </a:t>
            </a:r>
            <a:r>
              <a:rPr lang="ru-RU" dirty="0" smtClean="0"/>
              <a:t>законодательства, </a:t>
            </a:r>
            <a:r>
              <a:rPr lang="ru-RU" dirty="0"/>
              <a:t>а также особенности психофизического развития </a:t>
            </a:r>
            <a:r>
              <a:rPr lang="ru-RU" dirty="0" smtClean="0"/>
              <a:t>несовершеннолетнего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2) принимать участие в разработке и реализации плана индивидуальной профилактической работы </a:t>
            </a:r>
            <a:r>
              <a:rPr lang="ru-RU" dirty="0" smtClean="0"/>
              <a:t>с </a:t>
            </a:r>
            <a:r>
              <a:rPr lang="ru-RU" dirty="0"/>
              <a:t>учетом личностных качеств несовершеннолетнего, его интересов и увлечений, образа жизни и </a:t>
            </a:r>
            <a:r>
              <a:rPr lang="ru-RU" dirty="0" smtClean="0"/>
              <a:t>поведения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3) принимать меры для получения несовершеннолетним образования, </a:t>
            </a:r>
            <a:r>
              <a:rPr lang="ru-RU" dirty="0" smtClean="0"/>
              <a:t>содействовать </a:t>
            </a:r>
            <a:r>
              <a:rPr lang="ru-RU" dirty="0"/>
              <a:t>регулярному посещению </a:t>
            </a:r>
            <a:r>
              <a:rPr lang="ru-RU" dirty="0" smtClean="0"/>
              <a:t>школы, </a:t>
            </a:r>
            <a:r>
              <a:rPr lang="ru-RU" dirty="0"/>
              <a:t>следить за его успеваемостью и </a:t>
            </a:r>
            <a:r>
              <a:rPr lang="ru-RU" dirty="0" smtClean="0"/>
              <a:t>поведением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4) оказывать </a:t>
            </a:r>
            <a:r>
              <a:rPr lang="ru-RU" dirty="0" smtClean="0"/>
              <a:t>содействие </a:t>
            </a:r>
            <a:r>
              <a:rPr lang="ru-RU" dirty="0"/>
              <a:t>в трудоустройстве и временной занятости, </a:t>
            </a:r>
            <a:r>
              <a:rPr lang="ru-RU" dirty="0" smtClean="0"/>
              <a:t>организации досуга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5) воздействовать </a:t>
            </a:r>
            <a:r>
              <a:rPr lang="ru-RU" dirty="0" smtClean="0"/>
              <a:t>личным </a:t>
            </a:r>
            <a:r>
              <a:rPr lang="ru-RU" dirty="0"/>
              <a:t>примером, </a:t>
            </a:r>
            <a:r>
              <a:rPr lang="ru-RU" dirty="0" smtClean="0"/>
              <a:t>убеждением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6) не разглашать информацию о несовершеннолетнем и его </a:t>
            </a:r>
            <a:r>
              <a:rPr lang="ru-RU" dirty="0" smtClean="0"/>
              <a:t>семье</a:t>
            </a:r>
            <a:endParaRPr lang="ru-RU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dirty="0"/>
              <a:t>7) уведомлять </a:t>
            </a:r>
            <a:r>
              <a:rPr lang="ru-RU" dirty="0" smtClean="0"/>
              <a:t> </a:t>
            </a:r>
            <a:r>
              <a:rPr lang="ru-RU" dirty="0"/>
              <a:t>комиссию о своем выезде на постоянное место жительства за пределы </a:t>
            </a:r>
            <a:r>
              <a:rPr lang="ru-RU" dirty="0" smtClean="0"/>
              <a:t>НСО</a:t>
            </a:r>
            <a:endParaRPr lang="ru-RU" dirty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08912" cy="8298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rgbClr val="00B050"/>
                </a:solidFill>
              </a:rPr>
              <a:t>Закон </a:t>
            </a:r>
            <a:r>
              <a:rPr lang="ru-RU" sz="1800" b="1" dirty="0" smtClean="0">
                <a:solidFill>
                  <a:srgbClr val="00B050"/>
                </a:solidFill>
              </a:rPr>
              <a:t>НСО от </a:t>
            </a:r>
            <a:r>
              <a:rPr lang="ru-RU" sz="1800" b="1" dirty="0">
                <a:solidFill>
                  <a:srgbClr val="00B050"/>
                </a:solidFill>
              </a:rPr>
              <a:t>21.12.2023 N 414-ОЗ</a:t>
            </a:r>
            <a:br>
              <a:rPr lang="ru-RU" sz="1800" b="1" dirty="0">
                <a:solidFill>
                  <a:srgbClr val="00B050"/>
                </a:solidFill>
              </a:rPr>
            </a:br>
            <a:r>
              <a:rPr lang="ru-RU" sz="1800" b="1" dirty="0">
                <a:solidFill>
                  <a:srgbClr val="00B050"/>
                </a:solidFill>
              </a:rPr>
              <a:t>"О наставничестве над несовершеннолетними в Новосибирской области</a:t>
            </a:r>
            <a:r>
              <a:rPr lang="ru-RU" sz="1400" b="1" dirty="0">
                <a:solidFill>
                  <a:srgbClr val="00B050"/>
                </a:solidFill>
              </a:rPr>
              <a:t>"</a:t>
            </a:r>
            <a:br>
              <a:rPr lang="ru-RU" sz="1400" b="1" dirty="0">
                <a:solidFill>
                  <a:srgbClr val="00B050"/>
                </a:solidFill>
              </a:rPr>
            </a:br>
            <a:r>
              <a:rPr lang="ru-RU" sz="1300" b="1" dirty="0">
                <a:solidFill>
                  <a:srgbClr val="00B050"/>
                </a:solidFill>
              </a:rPr>
              <a:t>(принят постановлением Законодательного Собрания Новосибирской области от 19.12.2023 N 414-ЗС)</a:t>
            </a:r>
          </a:p>
        </p:txBody>
      </p:sp>
    </p:spTree>
    <p:extLst>
      <p:ext uri="{BB962C8B-B14F-4D97-AF65-F5344CB8AC3E}">
        <p14:creationId xmlns:p14="http://schemas.microsoft.com/office/powerpoint/2010/main" val="3825381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41a__x043e__x043c__x043c__x0435__x043d__x0442__x0430__x0440__x0438__x0439_ xmlns="e21f6d04-3cc1-4ec6-96f2-bf38cd864216" xsi:nil="true"/>
    <_x0423__x0440__x043e__x0432__x0435__x043d__x044c__x0020__x043f__x0440__x0438__x043d__x044f__x0442__x0438__x044f_ xmlns="e21f6d04-3cc1-4ec6-96f2-bf38cd864216">Муниципальные</_x0423__x0440__x043e__x0432__x0435__x043d__x044c__x0020__x043f__x0440__x0438__x043d__x044f__x0442__x0438__x044f_>
    <parentSyncElement xmlns="e21f6d04-3cc1-4ec6-96f2-bf38cd864216">6</parentSyncElement>
    <_dlc_DocId xmlns="6ea9fbc4-7fa1-4843-98fc-c0034446a7b4">4N4HAA7SX3CC-208-5</_dlc_DocId>
    <_dlc_DocIdUrl xmlns="6ea9fbc4-7fa1-4843-98fc-c0034446a7b4">
      <Url>http://social.novo-sibirsk.ru/commission/_layouts/DocIdRedir.aspx?ID=4N4HAA7SX3CC-208-5</Url>
      <Description>4N4HAA7SX3CC-208-5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2D2BE67D3D2A3468405F830CB74D1B6" ma:contentTypeVersion="3" ma:contentTypeDescription="Создание документа." ma:contentTypeScope="" ma:versionID="987ef9776d76c20af7c4b60b90d7683c">
  <xsd:schema xmlns:xsd="http://www.w3.org/2001/XMLSchema" xmlns:xs="http://www.w3.org/2001/XMLSchema" xmlns:p="http://schemas.microsoft.com/office/2006/metadata/properties" xmlns:ns2="6ea9fbc4-7fa1-4843-98fc-c0034446a7b4" xmlns:ns3="e21f6d04-3cc1-4ec6-96f2-bf38cd864216" targetNamespace="http://schemas.microsoft.com/office/2006/metadata/properties" ma:root="true" ma:fieldsID="efe2d4cfc2e96952a50837a990ee7ceb" ns2:_="" ns3:_="">
    <xsd:import namespace="6ea9fbc4-7fa1-4843-98fc-c0034446a7b4"/>
    <xsd:import namespace="e21f6d04-3cc1-4ec6-96f2-bf38cd86421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_x041a__x043e__x043c__x043c__x0435__x043d__x0442__x0430__x0440__x0438__x0439_" minOccurs="0"/>
                <xsd:element ref="ns3:_x0423__x0440__x043e__x0432__x0435__x043d__x044c__x0020__x043f__x0440__x0438__x043d__x044f__x0442__x0438__x044f_" minOccurs="0"/>
                <xsd:element ref="ns3:parentSyncEle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9fbc4-7fa1-4843-98fc-c0034446a7b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1f6d04-3cc1-4ec6-96f2-bf38cd864216" elementFormDefault="qualified">
    <xsd:import namespace="http://schemas.microsoft.com/office/2006/documentManagement/types"/>
    <xsd:import namespace="http://schemas.microsoft.com/office/infopath/2007/PartnerControls"/>
    <xsd:element name="_x041a__x043e__x043c__x043c__x0435__x043d__x0442__x0430__x0440__x0438__x0439_" ma:index="11" nillable="true" ma:displayName="Комментарий" ma:internalName="_x041a__x043e__x043c__x043c__x0435__x043d__x0442__x0430__x0440__x0438__x0439_">
      <xsd:simpleType>
        <xsd:restriction base="dms:Text">
          <xsd:maxLength value="255"/>
        </xsd:restriction>
      </xsd:simpleType>
    </xsd:element>
    <xsd:element name="_x0423__x0440__x043e__x0432__x0435__x043d__x044c__x0020__x043f__x0440__x0438__x043d__x044f__x0442__x0438__x044f_" ma:index="12" nillable="true" ma:displayName="Уровень принятия" ma:default="Муниципальные" ma:format="Dropdown" ma:internalName="_x0423__x0440__x043e__x0432__x0435__x043d__x044c__x0020__x043f__x0440__x0438__x043d__x044f__x0442__x0438__x044f_">
      <xsd:simpleType>
        <xsd:restriction base="dms:Choice">
          <xsd:enumeration value="Международные"/>
          <xsd:enumeration value="Федеральные"/>
          <xsd:enumeration value="Региональные"/>
          <xsd:enumeration value="Муниципальные"/>
        </xsd:restriction>
      </xsd:simpleType>
    </xsd:element>
    <xsd:element name="parentSyncElement" ma:index="13" nillable="true" ma:displayName="parentSyncElement" ma:decimals="0" ma:internalName="parentSyncElement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displayName="Название документа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EDE123-9008-4211-9CED-26A5EA75D4AD}"/>
</file>

<file path=customXml/itemProps2.xml><?xml version="1.0" encoding="utf-8"?>
<ds:datastoreItem xmlns:ds="http://schemas.openxmlformats.org/officeDocument/2006/customXml" ds:itemID="{2ACBB4D2-B8E9-4359-A2BD-07F05F25261F}"/>
</file>

<file path=customXml/itemProps3.xml><?xml version="1.0" encoding="utf-8"?>
<ds:datastoreItem xmlns:ds="http://schemas.openxmlformats.org/officeDocument/2006/customXml" ds:itemID="{87CD60C9-C68E-4510-88C9-9A4029C1E42A}"/>
</file>

<file path=customXml/itemProps4.xml><?xml version="1.0" encoding="utf-8"?>
<ds:datastoreItem xmlns:ds="http://schemas.openxmlformats.org/officeDocument/2006/customXml" ds:itemID="{E238172A-4775-4E0A-94B6-B33529FF8514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189</TotalTime>
  <Words>860</Words>
  <Application>Microsoft Office PowerPoint</Application>
  <PresentationFormat>Экран (4:3)</PresentationFormat>
  <Paragraphs>114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Century Gothic</vt:lpstr>
      <vt:lpstr>Wingdings</vt:lpstr>
      <vt:lpstr>Wingdings 2</vt:lpstr>
      <vt:lpstr>Остин</vt:lpstr>
      <vt:lpstr>Закон о наставничестве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Презентация PowerPoint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  <vt:lpstr>Закон НСО от 21.12.2023 N 414-ОЗ "О наставничестве над несовершеннолетними в Новосибирской области" (принят постановлением Законодательного Собрания Новосибирской области от 19.12.2023 N 414-ЗС)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от 21.12.2023 № 414 - 03 О наставничестве над несовершеннолетними в Новосибирской области</dc:title>
  <dc:creator>1</dc:creator>
  <cp:lastModifiedBy>Metod3</cp:lastModifiedBy>
  <cp:revision>43</cp:revision>
  <dcterms:created xsi:type="dcterms:W3CDTF">2024-03-13T04:15:18Z</dcterms:created>
  <dcterms:modified xsi:type="dcterms:W3CDTF">2024-03-13T07:55:01Z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0x01010072D2BE67D3D2A3468405F830CB74D1B6</vt:lpwstr>
  </property>
  <property fmtid="{D5CDD505-2E9C-101B-9397-08002B2CF9AE}" pid="3" name="Order">
    <vt:r8>500</vt:r8>
  </property>
  <property fmtid="{D5CDD505-2E9C-101B-9397-08002B2CF9AE}" pid="4" name="_dlc_DocIdItemGuid">
    <vt:lpwstr>1b43cc2f-ae63-43c0-9b34-10d1ae96c887</vt:lpwstr>
  </property>
</Properties>
</file>